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7" r:id="rId2"/>
    <p:sldId id="258" r:id="rId3"/>
    <p:sldId id="259" r:id="rId4"/>
    <p:sldId id="260" r:id="rId5"/>
    <p:sldId id="263" r:id="rId6"/>
    <p:sldId id="264" r:id="rId7"/>
    <p:sldId id="268" r:id="rId8"/>
    <p:sldId id="269" r:id="rId9"/>
    <p:sldId id="271" r:id="rId10"/>
    <p:sldId id="272" r:id="rId11"/>
    <p:sldId id="27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6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Saja Almodhafar</a:t>
            </a: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smtClean="0"/>
              <a:t>22/12/2020</a:t>
            </a: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BABDC1-D953-4D5C-B27A-18DDEEF71ED6}" type="slidenum">
              <a:rPr lang="en-GB" smtClean="0"/>
              <a:t>‹#›</a:t>
            </a:fld>
            <a:endParaRPr lang="en-GB"/>
          </a:p>
        </p:txBody>
      </p:sp>
    </p:spTree>
    <p:extLst>
      <p:ext uri="{BB962C8B-B14F-4D97-AF65-F5344CB8AC3E}">
        <p14:creationId xmlns:p14="http://schemas.microsoft.com/office/powerpoint/2010/main" val="2651093621"/>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5.41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5.76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15T06:26:28.98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mtClean="0"/>
              <a:t>Saja Almodhafar</a:t>
            </a: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smtClean="0"/>
              <a:t>22/12/2020</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8F562-CFB2-482C-BCDD-3E7A98CCD4E6}" type="slidenum">
              <a:rPr lang="en-GB" smtClean="0"/>
              <a:t>‹#›</a:t>
            </a:fld>
            <a:endParaRPr lang="en-GB"/>
          </a:p>
        </p:txBody>
      </p:sp>
    </p:spTree>
    <p:extLst>
      <p:ext uri="{BB962C8B-B14F-4D97-AF65-F5344CB8AC3E}">
        <p14:creationId xmlns:p14="http://schemas.microsoft.com/office/powerpoint/2010/main" val="282292630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يقرا</a:t>
            </a:r>
            <a:r>
              <a:rPr lang="ar-IQ" baseline="0" dirty="0" smtClean="0"/>
              <a:t> مجموعة من الرموز ويخلي كل محموعة رموز وحد بصيغة بيها معنى تدعى مفردة .. </a:t>
            </a:r>
            <a:endParaRPr lang="en-GB" dirty="0"/>
          </a:p>
        </p:txBody>
      </p:sp>
      <p:sp>
        <p:nvSpPr>
          <p:cNvPr id="4" name="Header Placeholder 3"/>
          <p:cNvSpPr>
            <a:spLocks noGrp="1"/>
          </p:cNvSpPr>
          <p:nvPr>
            <p:ph type="hdr" sz="quarter" idx="10"/>
          </p:nvPr>
        </p:nvSpPr>
        <p:spPr/>
        <p:txBody>
          <a:bodyPr/>
          <a:lstStyle/>
          <a:p>
            <a:r>
              <a:rPr lang="en-GB" smtClean="0"/>
              <a:t>Saja Almodhafar</a:t>
            </a:r>
            <a:endParaRPr lang="en-GB"/>
          </a:p>
        </p:txBody>
      </p:sp>
      <p:sp>
        <p:nvSpPr>
          <p:cNvPr id="5" name="Date Placeholder 4"/>
          <p:cNvSpPr>
            <a:spLocks noGrp="1"/>
          </p:cNvSpPr>
          <p:nvPr>
            <p:ph type="dt" idx="11"/>
          </p:nvPr>
        </p:nvSpPr>
        <p:spPr/>
        <p:txBody>
          <a:bodyPr/>
          <a:lstStyle/>
          <a:p>
            <a:r>
              <a:rPr lang="en-GB" smtClean="0"/>
              <a:t>22/12/2020</a:t>
            </a:r>
            <a:endParaRPr lang="en-GB"/>
          </a:p>
        </p:txBody>
      </p:sp>
      <p:sp>
        <p:nvSpPr>
          <p:cNvPr id="6" name="Slide Number Placeholder 5"/>
          <p:cNvSpPr>
            <a:spLocks noGrp="1"/>
          </p:cNvSpPr>
          <p:nvPr>
            <p:ph type="sldNum" sz="quarter" idx="12"/>
          </p:nvPr>
        </p:nvSpPr>
        <p:spPr/>
        <p:txBody>
          <a:bodyPr/>
          <a:lstStyle/>
          <a:p>
            <a:fld id="{3278F562-CFB2-482C-BCDD-3E7A98CCD4E6}" type="slidenum">
              <a:rPr lang="en-GB" smtClean="0"/>
              <a:t>2</a:t>
            </a:fld>
            <a:endParaRPr lang="en-GB"/>
          </a:p>
        </p:txBody>
      </p:sp>
    </p:spTree>
    <p:extLst>
      <p:ext uri="{BB962C8B-B14F-4D97-AF65-F5344CB8AC3E}">
        <p14:creationId xmlns:p14="http://schemas.microsoft.com/office/powerpoint/2010/main" val="363936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6D10-00C9-495A-A900-584F09E8E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63182B-F493-4F64-BE3F-89548C9771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E8CC87-4DB5-4F43-9C0B-894A86088E05}"/>
              </a:ext>
            </a:extLst>
          </p:cNvPr>
          <p:cNvSpPr>
            <a:spLocks noGrp="1"/>
          </p:cNvSpPr>
          <p:nvPr>
            <p:ph type="dt" sz="half" idx="10"/>
          </p:nvPr>
        </p:nvSpPr>
        <p:spPr/>
        <p:txBody>
          <a:bodyPr/>
          <a:lstStyle/>
          <a:p>
            <a:r>
              <a:rPr lang="en-US" smtClean="0"/>
              <a:t>7/11/2021</a:t>
            </a:r>
            <a:endParaRPr lang="en-GB"/>
          </a:p>
        </p:txBody>
      </p:sp>
      <p:sp>
        <p:nvSpPr>
          <p:cNvPr id="5" name="Footer Placeholder 4">
            <a:extLst>
              <a:ext uri="{FF2B5EF4-FFF2-40B4-BE49-F238E27FC236}">
                <a16:creationId xmlns:a16="http://schemas.microsoft.com/office/drawing/2014/main" id="{0671EC9C-9124-49CC-AA82-4753A5A577A2}"/>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FCFFDC39-9B0A-4FA7-BB1F-66E47F2194AC}"/>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135092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7083-2D4A-4C4A-8BF9-B219A967F6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69571-F1A0-4F28-BEC6-F4923B191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2B50A2-2CAB-4D36-A05E-7E3784F9EFC8}"/>
              </a:ext>
            </a:extLst>
          </p:cNvPr>
          <p:cNvSpPr>
            <a:spLocks noGrp="1"/>
          </p:cNvSpPr>
          <p:nvPr>
            <p:ph type="dt" sz="half" idx="10"/>
          </p:nvPr>
        </p:nvSpPr>
        <p:spPr/>
        <p:txBody>
          <a:bodyPr/>
          <a:lstStyle/>
          <a:p>
            <a:r>
              <a:rPr lang="en-US" smtClean="0"/>
              <a:t>7/11/2021</a:t>
            </a:r>
            <a:endParaRPr lang="en-GB"/>
          </a:p>
        </p:txBody>
      </p:sp>
      <p:sp>
        <p:nvSpPr>
          <p:cNvPr id="5" name="Footer Placeholder 4">
            <a:extLst>
              <a:ext uri="{FF2B5EF4-FFF2-40B4-BE49-F238E27FC236}">
                <a16:creationId xmlns:a16="http://schemas.microsoft.com/office/drawing/2014/main" id="{9BF5D2F7-174B-4958-A7D8-655626D73F4C}"/>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7875FB45-E092-4316-96B1-CA20404F5B53}"/>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365432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AF627-4BF5-44C7-81F1-F5F2654351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40C42-C6D4-40F4-BF6D-777EAA1A8F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86DDC-B5EE-45CB-9FFC-627B517B8BC4}"/>
              </a:ext>
            </a:extLst>
          </p:cNvPr>
          <p:cNvSpPr>
            <a:spLocks noGrp="1"/>
          </p:cNvSpPr>
          <p:nvPr>
            <p:ph type="dt" sz="half" idx="10"/>
          </p:nvPr>
        </p:nvSpPr>
        <p:spPr/>
        <p:txBody>
          <a:bodyPr/>
          <a:lstStyle/>
          <a:p>
            <a:r>
              <a:rPr lang="en-US" smtClean="0"/>
              <a:t>7/11/2021</a:t>
            </a:r>
            <a:endParaRPr lang="en-GB"/>
          </a:p>
        </p:txBody>
      </p:sp>
      <p:sp>
        <p:nvSpPr>
          <p:cNvPr id="5" name="Footer Placeholder 4">
            <a:extLst>
              <a:ext uri="{FF2B5EF4-FFF2-40B4-BE49-F238E27FC236}">
                <a16:creationId xmlns:a16="http://schemas.microsoft.com/office/drawing/2014/main" id="{E056D87D-5F61-4F2B-8069-305A07F916AF}"/>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696DDB6B-B1C7-4A38-800E-7A45195F2E07}"/>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37321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7A3E-538B-4C13-B365-B55EE1BBF1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C8E6DC-85DE-4AA2-9911-453468FC6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FD2E1-8E86-49E5-BD7F-6D3FF44C10DA}"/>
              </a:ext>
            </a:extLst>
          </p:cNvPr>
          <p:cNvSpPr>
            <a:spLocks noGrp="1"/>
          </p:cNvSpPr>
          <p:nvPr>
            <p:ph type="dt" sz="half" idx="10"/>
          </p:nvPr>
        </p:nvSpPr>
        <p:spPr/>
        <p:txBody>
          <a:bodyPr/>
          <a:lstStyle/>
          <a:p>
            <a:r>
              <a:rPr lang="en-US" smtClean="0"/>
              <a:t>7/11/2021</a:t>
            </a:r>
            <a:endParaRPr lang="en-GB"/>
          </a:p>
        </p:txBody>
      </p:sp>
      <p:sp>
        <p:nvSpPr>
          <p:cNvPr id="5" name="Footer Placeholder 4">
            <a:extLst>
              <a:ext uri="{FF2B5EF4-FFF2-40B4-BE49-F238E27FC236}">
                <a16:creationId xmlns:a16="http://schemas.microsoft.com/office/drawing/2014/main" id="{BB5B4B7D-43A2-4DCE-A488-73D439ED4EFE}"/>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1CB6DE2B-BD67-463E-85BA-D54E3AE90C67}"/>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68456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514A-8FDD-4B6C-97DB-2D2538CEB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648A5-380C-4C1D-81A3-37EC48466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F2CB1-27B0-4122-93E6-6FC7020FC141}"/>
              </a:ext>
            </a:extLst>
          </p:cNvPr>
          <p:cNvSpPr>
            <a:spLocks noGrp="1"/>
          </p:cNvSpPr>
          <p:nvPr>
            <p:ph type="dt" sz="half" idx="10"/>
          </p:nvPr>
        </p:nvSpPr>
        <p:spPr/>
        <p:txBody>
          <a:bodyPr/>
          <a:lstStyle/>
          <a:p>
            <a:r>
              <a:rPr lang="en-US" smtClean="0"/>
              <a:t>7/11/2021</a:t>
            </a:r>
            <a:endParaRPr lang="en-GB"/>
          </a:p>
        </p:txBody>
      </p:sp>
      <p:sp>
        <p:nvSpPr>
          <p:cNvPr id="5" name="Footer Placeholder 4">
            <a:extLst>
              <a:ext uri="{FF2B5EF4-FFF2-40B4-BE49-F238E27FC236}">
                <a16:creationId xmlns:a16="http://schemas.microsoft.com/office/drawing/2014/main" id="{2A64ED4C-0069-4612-95FC-0146C5AACFDA}"/>
              </a:ext>
            </a:extLst>
          </p:cNvPr>
          <p:cNvSpPr>
            <a:spLocks noGrp="1"/>
          </p:cNvSpPr>
          <p:nvPr>
            <p:ph type="ftr" sz="quarter" idx="11"/>
          </p:nvPr>
        </p:nvSpPr>
        <p:spPr/>
        <p:txBody>
          <a:bodyPr/>
          <a:lstStyle/>
          <a:p>
            <a:r>
              <a:rPr lang="en-GB" smtClean="0"/>
              <a:t>Saja Almodhafar</a:t>
            </a:r>
            <a:endParaRPr lang="en-GB"/>
          </a:p>
        </p:txBody>
      </p:sp>
      <p:sp>
        <p:nvSpPr>
          <p:cNvPr id="6" name="Slide Number Placeholder 5">
            <a:extLst>
              <a:ext uri="{FF2B5EF4-FFF2-40B4-BE49-F238E27FC236}">
                <a16:creationId xmlns:a16="http://schemas.microsoft.com/office/drawing/2014/main" id="{68081D23-03CF-4427-B3E1-A2EBDA94D291}"/>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289505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59A8-8EF3-429D-A5A2-89424AFBDD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CDFB9F-053E-44E8-ACC8-CDE30D40C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322797-16DF-4A87-AD1C-AD0029266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B87BFC-6392-4B3E-B48C-F59517AE3C90}"/>
              </a:ext>
            </a:extLst>
          </p:cNvPr>
          <p:cNvSpPr>
            <a:spLocks noGrp="1"/>
          </p:cNvSpPr>
          <p:nvPr>
            <p:ph type="dt" sz="half" idx="10"/>
          </p:nvPr>
        </p:nvSpPr>
        <p:spPr/>
        <p:txBody>
          <a:bodyPr/>
          <a:lstStyle/>
          <a:p>
            <a:r>
              <a:rPr lang="en-US" smtClean="0"/>
              <a:t>7/11/2021</a:t>
            </a:r>
            <a:endParaRPr lang="en-GB"/>
          </a:p>
        </p:txBody>
      </p:sp>
      <p:sp>
        <p:nvSpPr>
          <p:cNvPr id="6" name="Footer Placeholder 5">
            <a:extLst>
              <a:ext uri="{FF2B5EF4-FFF2-40B4-BE49-F238E27FC236}">
                <a16:creationId xmlns:a16="http://schemas.microsoft.com/office/drawing/2014/main" id="{ED5BF5D2-BCC6-481B-9B67-E5A455D8015B}"/>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844DC233-D13B-4EB3-9AFF-528099C1D6D3}"/>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35409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2787-7B6D-4D1B-BCE1-6E8FA0AE84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B1BC0-2C08-4E6A-B4AE-75F2A125D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4258C-EFD8-4C91-98C8-CFC7126004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A07F97-1896-4A00-9581-20C104BCE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0F3EF-F1E0-4DCC-ABDD-FBE3C3C9CE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FA58B0-6047-4D32-8677-265569E260A4}"/>
              </a:ext>
            </a:extLst>
          </p:cNvPr>
          <p:cNvSpPr>
            <a:spLocks noGrp="1"/>
          </p:cNvSpPr>
          <p:nvPr>
            <p:ph type="dt" sz="half" idx="10"/>
          </p:nvPr>
        </p:nvSpPr>
        <p:spPr/>
        <p:txBody>
          <a:bodyPr/>
          <a:lstStyle/>
          <a:p>
            <a:r>
              <a:rPr lang="en-US" smtClean="0"/>
              <a:t>7/11/2021</a:t>
            </a:r>
            <a:endParaRPr lang="en-GB"/>
          </a:p>
        </p:txBody>
      </p:sp>
      <p:sp>
        <p:nvSpPr>
          <p:cNvPr id="8" name="Footer Placeholder 7">
            <a:extLst>
              <a:ext uri="{FF2B5EF4-FFF2-40B4-BE49-F238E27FC236}">
                <a16:creationId xmlns:a16="http://schemas.microsoft.com/office/drawing/2014/main" id="{13974F9A-890F-4352-AF59-F3D27D9AD0F9}"/>
              </a:ext>
            </a:extLst>
          </p:cNvPr>
          <p:cNvSpPr>
            <a:spLocks noGrp="1"/>
          </p:cNvSpPr>
          <p:nvPr>
            <p:ph type="ftr" sz="quarter" idx="11"/>
          </p:nvPr>
        </p:nvSpPr>
        <p:spPr/>
        <p:txBody>
          <a:bodyPr/>
          <a:lstStyle/>
          <a:p>
            <a:r>
              <a:rPr lang="en-GB" smtClean="0"/>
              <a:t>Saja Almodhafar</a:t>
            </a:r>
            <a:endParaRPr lang="en-GB"/>
          </a:p>
        </p:txBody>
      </p:sp>
      <p:sp>
        <p:nvSpPr>
          <p:cNvPr id="9" name="Slide Number Placeholder 8">
            <a:extLst>
              <a:ext uri="{FF2B5EF4-FFF2-40B4-BE49-F238E27FC236}">
                <a16:creationId xmlns:a16="http://schemas.microsoft.com/office/drawing/2014/main" id="{096692A7-728C-45B7-8378-D16F2FA9ECB2}"/>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386415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1C2D-39C1-4F49-8268-CDF5999887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7FC676-A911-467D-9A29-D71B0F7EEF9C}"/>
              </a:ext>
            </a:extLst>
          </p:cNvPr>
          <p:cNvSpPr>
            <a:spLocks noGrp="1"/>
          </p:cNvSpPr>
          <p:nvPr>
            <p:ph type="dt" sz="half" idx="10"/>
          </p:nvPr>
        </p:nvSpPr>
        <p:spPr/>
        <p:txBody>
          <a:bodyPr/>
          <a:lstStyle/>
          <a:p>
            <a:r>
              <a:rPr lang="en-US" smtClean="0"/>
              <a:t>7/11/2021</a:t>
            </a:r>
            <a:endParaRPr lang="en-GB"/>
          </a:p>
        </p:txBody>
      </p:sp>
      <p:sp>
        <p:nvSpPr>
          <p:cNvPr id="4" name="Footer Placeholder 3">
            <a:extLst>
              <a:ext uri="{FF2B5EF4-FFF2-40B4-BE49-F238E27FC236}">
                <a16:creationId xmlns:a16="http://schemas.microsoft.com/office/drawing/2014/main" id="{800D79EF-51C6-4634-AEA6-FCA72E7694D9}"/>
              </a:ext>
            </a:extLst>
          </p:cNvPr>
          <p:cNvSpPr>
            <a:spLocks noGrp="1"/>
          </p:cNvSpPr>
          <p:nvPr>
            <p:ph type="ftr" sz="quarter" idx="11"/>
          </p:nvPr>
        </p:nvSpPr>
        <p:spPr/>
        <p:txBody>
          <a:bodyPr/>
          <a:lstStyle/>
          <a:p>
            <a:r>
              <a:rPr lang="en-GB" smtClean="0"/>
              <a:t>Saja Almodhafar</a:t>
            </a:r>
            <a:endParaRPr lang="en-GB"/>
          </a:p>
        </p:txBody>
      </p:sp>
      <p:sp>
        <p:nvSpPr>
          <p:cNvPr id="5" name="Slide Number Placeholder 4">
            <a:extLst>
              <a:ext uri="{FF2B5EF4-FFF2-40B4-BE49-F238E27FC236}">
                <a16:creationId xmlns:a16="http://schemas.microsoft.com/office/drawing/2014/main" id="{3C1AE529-84F2-4F3D-9876-67C460C6BB0B}"/>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414714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CCF77-A56A-484B-8EE7-C1F15A4D4600}"/>
              </a:ext>
            </a:extLst>
          </p:cNvPr>
          <p:cNvSpPr>
            <a:spLocks noGrp="1"/>
          </p:cNvSpPr>
          <p:nvPr>
            <p:ph type="dt" sz="half" idx="10"/>
          </p:nvPr>
        </p:nvSpPr>
        <p:spPr/>
        <p:txBody>
          <a:bodyPr/>
          <a:lstStyle/>
          <a:p>
            <a:r>
              <a:rPr lang="en-US" smtClean="0"/>
              <a:t>7/11/2021</a:t>
            </a:r>
            <a:endParaRPr lang="en-GB"/>
          </a:p>
        </p:txBody>
      </p:sp>
      <p:sp>
        <p:nvSpPr>
          <p:cNvPr id="3" name="Footer Placeholder 2">
            <a:extLst>
              <a:ext uri="{FF2B5EF4-FFF2-40B4-BE49-F238E27FC236}">
                <a16:creationId xmlns:a16="http://schemas.microsoft.com/office/drawing/2014/main" id="{E00437B5-A47B-4396-B926-207657FB2AB1}"/>
              </a:ext>
            </a:extLst>
          </p:cNvPr>
          <p:cNvSpPr>
            <a:spLocks noGrp="1"/>
          </p:cNvSpPr>
          <p:nvPr>
            <p:ph type="ftr" sz="quarter" idx="11"/>
          </p:nvPr>
        </p:nvSpPr>
        <p:spPr/>
        <p:txBody>
          <a:bodyPr/>
          <a:lstStyle/>
          <a:p>
            <a:r>
              <a:rPr lang="en-GB" smtClean="0"/>
              <a:t>Saja Almodhafar</a:t>
            </a:r>
            <a:endParaRPr lang="en-GB"/>
          </a:p>
        </p:txBody>
      </p:sp>
      <p:sp>
        <p:nvSpPr>
          <p:cNvPr id="4" name="Slide Number Placeholder 3">
            <a:extLst>
              <a:ext uri="{FF2B5EF4-FFF2-40B4-BE49-F238E27FC236}">
                <a16:creationId xmlns:a16="http://schemas.microsoft.com/office/drawing/2014/main" id="{D34E7D5C-1792-45D5-9A3E-2538F92C539D}"/>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93451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B0E2-D458-429E-A0A7-68356C7EA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D2DF8A-2C2E-4C42-A0B0-E1C45D2E1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A3CABB-3747-4300-81BD-9CD55290F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74BC-1A43-4D61-99A2-CF9E62FB1F2E}"/>
              </a:ext>
            </a:extLst>
          </p:cNvPr>
          <p:cNvSpPr>
            <a:spLocks noGrp="1"/>
          </p:cNvSpPr>
          <p:nvPr>
            <p:ph type="dt" sz="half" idx="10"/>
          </p:nvPr>
        </p:nvSpPr>
        <p:spPr/>
        <p:txBody>
          <a:bodyPr/>
          <a:lstStyle/>
          <a:p>
            <a:r>
              <a:rPr lang="en-US" smtClean="0"/>
              <a:t>7/11/2021</a:t>
            </a:r>
            <a:endParaRPr lang="en-GB"/>
          </a:p>
        </p:txBody>
      </p:sp>
      <p:sp>
        <p:nvSpPr>
          <p:cNvPr id="6" name="Footer Placeholder 5">
            <a:extLst>
              <a:ext uri="{FF2B5EF4-FFF2-40B4-BE49-F238E27FC236}">
                <a16:creationId xmlns:a16="http://schemas.microsoft.com/office/drawing/2014/main" id="{893B7611-8934-4A46-8C28-C9A7D11BE849}"/>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ECF257B2-398C-48BC-B68D-894446BA5E8F}"/>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32428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11A7-5367-40AF-BECF-EE9F53E32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35E249-6DC1-41D6-B05F-4538A6DBA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C50F71-B425-45F2-A40A-31BE739CD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03046-53F9-4C3A-9303-5558F47FECC4}"/>
              </a:ext>
            </a:extLst>
          </p:cNvPr>
          <p:cNvSpPr>
            <a:spLocks noGrp="1"/>
          </p:cNvSpPr>
          <p:nvPr>
            <p:ph type="dt" sz="half" idx="10"/>
          </p:nvPr>
        </p:nvSpPr>
        <p:spPr/>
        <p:txBody>
          <a:bodyPr/>
          <a:lstStyle/>
          <a:p>
            <a:r>
              <a:rPr lang="en-US" smtClean="0"/>
              <a:t>7/11/2021</a:t>
            </a:r>
            <a:endParaRPr lang="en-GB"/>
          </a:p>
        </p:txBody>
      </p:sp>
      <p:sp>
        <p:nvSpPr>
          <p:cNvPr id="6" name="Footer Placeholder 5">
            <a:extLst>
              <a:ext uri="{FF2B5EF4-FFF2-40B4-BE49-F238E27FC236}">
                <a16:creationId xmlns:a16="http://schemas.microsoft.com/office/drawing/2014/main" id="{5E3DF1B2-120D-4447-A71E-78E7A4191D72}"/>
              </a:ext>
            </a:extLst>
          </p:cNvPr>
          <p:cNvSpPr>
            <a:spLocks noGrp="1"/>
          </p:cNvSpPr>
          <p:nvPr>
            <p:ph type="ftr" sz="quarter" idx="11"/>
          </p:nvPr>
        </p:nvSpPr>
        <p:spPr/>
        <p:txBody>
          <a:bodyPr/>
          <a:lstStyle/>
          <a:p>
            <a:r>
              <a:rPr lang="en-GB" smtClean="0"/>
              <a:t>Saja Almodhafar</a:t>
            </a:r>
            <a:endParaRPr lang="en-GB"/>
          </a:p>
        </p:txBody>
      </p:sp>
      <p:sp>
        <p:nvSpPr>
          <p:cNvPr id="7" name="Slide Number Placeholder 6">
            <a:extLst>
              <a:ext uri="{FF2B5EF4-FFF2-40B4-BE49-F238E27FC236}">
                <a16:creationId xmlns:a16="http://schemas.microsoft.com/office/drawing/2014/main" id="{5B058596-9AF1-49C4-B493-FC4224C8B539}"/>
              </a:ext>
            </a:extLst>
          </p:cNvPr>
          <p:cNvSpPr>
            <a:spLocks noGrp="1"/>
          </p:cNvSpPr>
          <p:nvPr>
            <p:ph type="sldNum" sz="quarter" idx="12"/>
          </p:nvPr>
        </p:nvSpPr>
        <p:spPr/>
        <p:txBody>
          <a:bodyPr/>
          <a:lstStyle/>
          <a:p>
            <a:fld id="{D16EE5CE-A649-4A71-B5F1-0AF58BEF01AC}" type="slidenum">
              <a:rPr lang="en-GB" smtClean="0"/>
              <a:t>‹#›</a:t>
            </a:fld>
            <a:endParaRPr lang="en-GB"/>
          </a:p>
        </p:txBody>
      </p:sp>
    </p:spTree>
    <p:extLst>
      <p:ext uri="{BB962C8B-B14F-4D97-AF65-F5344CB8AC3E}">
        <p14:creationId xmlns:p14="http://schemas.microsoft.com/office/powerpoint/2010/main" val="418394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FABEC-76AD-42F1-A1DB-AD3D494B2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566C32-81BD-417D-8C0F-58187899E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3E60E9-8345-4618-A2CD-A661E9887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7/11/2021</a:t>
            </a:r>
            <a:endParaRPr lang="en-GB"/>
          </a:p>
        </p:txBody>
      </p:sp>
      <p:sp>
        <p:nvSpPr>
          <p:cNvPr id="5" name="Footer Placeholder 4">
            <a:extLst>
              <a:ext uri="{FF2B5EF4-FFF2-40B4-BE49-F238E27FC236}">
                <a16:creationId xmlns:a16="http://schemas.microsoft.com/office/drawing/2014/main" id="{79779FA1-B33E-4D47-A369-FF5DF40F7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Saja Almodhafar</a:t>
            </a:r>
            <a:endParaRPr lang="en-GB"/>
          </a:p>
        </p:txBody>
      </p:sp>
      <p:sp>
        <p:nvSpPr>
          <p:cNvPr id="6" name="Slide Number Placeholder 5">
            <a:extLst>
              <a:ext uri="{FF2B5EF4-FFF2-40B4-BE49-F238E27FC236}">
                <a16:creationId xmlns:a16="http://schemas.microsoft.com/office/drawing/2014/main" id="{8EEBF5EA-CB14-4AF7-9C0C-A760A69D0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EE5CE-A649-4A71-B5F1-0AF58BEF01AC}" type="slidenum">
              <a:rPr lang="en-GB" smtClean="0"/>
              <a:t>‹#›</a:t>
            </a:fld>
            <a:endParaRPr lang="en-GB"/>
          </a:p>
        </p:txBody>
      </p:sp>
    </p:spTree>
    <p:extLst>
      <p:ext uri="{BB962C8B-B14F-4D97-AF65-F5344CB8AC3E}">
        <p14:creationId xmlns:p14="http://schemas.microsoft.com/office/powerpoint/2010/main" val="178900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BFF2-9F1C-40B2-917B-FA9DBC1F6FAB}"/>
              </a:ext>
            </a:extLst>
          </p:cNvPr>
          <p:cNvSpPr>
            <a:spLocks noGrp="1"/>
          </p:cNvSpPr>
          <p:nvPr>
            <p:ph type="ctrTitle"/>
          </p:nvPr>
        </p:nvSpPr>
        <p:spPr>
          <a:xfrm>
            <a:off x="1524000" y="1116012"/>
            <a:ext cx="9144000" cy="1589087"/>
          </a:xfrm>
        </p:spPr>
        <p:txBody>
          <a:bodyPr>
            <a:normAutofit/>
          </a:bodyPr>
          <a:lstStyle/>
          <a:p>
            <a:r>
              <a:rPr lang="en-GB" sz="5400" dirty="0"/>
              <a:t>Lexical analyser phase</a:t>
            </a:r>
          </a:p>
        </p:txBody>
      </p:sp>
      <p:sp>
        <p:nvSpPr>
          <p:cNvPr id="3" name="Subtitle 2">
            <a:extLst>
              <a:ext uri="{FF2B5EF4-FFF2-40B4-BE49-F238E27FC236}">
                <a16:creationId xmlns:a16="http://schemas.microsoft.com/office/drawing/2014/main" id="{33B4C6DF-EA04-4BB4-B951-5BF781B3A15C}"/>
              </a:ext>
            </a:extLst>
          </p:cNvPr>
          <p:cNvSpPr>
            <a:spLocks noGrp="1"/>
          </p:cNvSpPr>
          <p:nvPr>
            <p:ph type="subTitle" idx="1"/>
          </p:nvPr>
        </p:nvSpPr>
        <p:spPr/>
        <p:txBody>
          <a:bodyPr/>
          <a:lstStyle/>
          <a:p>
            <a:r>
              <a:rPr lang="en-US" dirty="0"/>
              <a:t>Saja Almodhafar </a:t>
            </a:r>
          </a:p>
          <a:p>
            <a:r>
              <a:rPr lang="en-GB" dirty="0"/>
              <a:t>7/11/2021</a:t>
            </a:r>
          </a:p>
          <a:p>
            <a:r>
              <a:rPr lang="en-GB" dirty="0"/>
              <a:t>3</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788A40F-6729-4124-AD88-0EBCCDF25CAF}"/>
                  </a:ext>
                </a:extLst>
              </p14:cNvPr>
              <p14:cNvContentPartPr/>
              <p14:nvPr/>
            </p14:nvContentPartPr>
            <p14:xfrm>
              <a:off x="13665328" y="4641928"/>
              <a:ext cx="360" cy="360"/>
            </p14:xfrm>
          </p:contentPart>
        </mc:Choice>
        <mc:Fallback xmlns="">
          <p:pic>
            <p:nvPicPr>
              <p:cNvPr id="5" name="Ink 4">
                <a:extLst>
                  <a:ext uri="{FF2B5EF4-FFF2-40B4-BE49-F238E27FC236}">
                    <a16:creationId xmlns:a16="http://schemas.microsoft.com/office/drawing/2014/main" id="{A788A40F-6729-4124-AD88-0EBCCDF25CAF}"/>
                  </a:ext>
                </a:extLst>
              </p:cNvPr>
              <p:cNvPicPr/>
              <p:nvPr/>
            </p:nvPicPr>
            <p:blipFill>
              <a:blip r:embed="rId3"/>
              <a:stretch>
                <a:fillRect/>
              </a:stretch>
            </p:blipFill>
            <p:spPr>
              <a:xfrm>
                <a:off x="13656688" y="46329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2AD806B-5B72-4247-8E91-FD92F9F87D00}"/>
                  </a:ext>
                </a:extLst>
              </p14:cNvPr>
              <p14:cNvContentPartPr/>
              <p14:nvPr/>
            </p14:nvContentPartPr>
            <p14:xfrm>
              <a:off x="13723648" y="4734448"/>
              <a:ext cx="360" cy="360"/>
            </p14:xfrm>
          </p:contentPart>
        </mc:Choice>
        <mc:Fallback xmlns="">
          <p:pic>
            <p:nvPicPr>
              <p:cNvPr id="6" name="Ink 5">
                <a:extLst>
                  <a:ext uri="{FF2B5EF4-FFF2-40B4-BE49-F238E27FC236}">
                    <a16:creationId xmlns:a16="http://schemas.microsoft.com/office/drawing/2014/main" id="{A2AD806B-5B72-4247-8E91-FD92F9F87D00}"/>
                  </a:ext>
                </a:extLst>
              </p:cNvPr>
              <p:cNvPicPr/>
              <p:nvPr/>
            </p:nvPicPr>
            <p:blipFill>
              <a:blip r:embed="rId3"/>
              <a:stretch>
                <a:fillRect/>
              </a:stretch>
            </p:blipFill>
            <p:spPr>
              <a:xfrm>
                <a:off x="13715008" y="47254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C33F4F7-2C31-46A8-B887-DEBE02943E08}"/>
                  </a:ext>
                </a:extLst>
              </p14:cNvPr>
              <p14:cNvContentPartPr/>
              <p14:nvPr/>
            </p14:nvContentPartPr>
            <p14:xfrm>
              <a:off x="11556448" y="5437888"/>
              <a:ext cx="360" cy="360"/>
            </p14:xfrm>
          </p:contentPart>
        </mc:Choice>
        <mc:Fallback xmlns="">
          <p:pic>
            <p:nvPicPr>
              <p:cNvPr id="9" name="Ink 8">
                <a:extLst>
                  <a:ext uri="{FF2B5EF4-FFF2-40B4-BE49-F238E27FC236}">
                    <a16:creationId xmlns:a16="http://schemas.microsoft.com/office/drawing/2014/main" id="{EC33F4F7-2C31-46A8-B887-DEBE02943E08}"/>
                  </a:ext>
                </a:extLst>
              </p:cNvPr>
              <p:cNvPicPr/>
              <p:nvPr/>
            </p:nvPicPr>
            <p:blipFill>
              <a:blip r:embed="rId3"/>
              <a:stretch>
                <a:fillRect/>
              </a:stretch>
            </p:blipFill>
            <p:spPr>
              <a:xfrm>
                <a:off x="11547448" y="5428888"/>
                <a:ext cx="18000" cy="18000"/>
              </a:xfrm>
              <a:prstGeom prst="rect">
                <a:avLst/>
              </a:prstGeom>
            </p:spPr>
          </p:pic>
        </mc:Fallback>
      </mc:AlternateContent>
    </p:spTree>
    <p:extLst>
      <p:ext uri="{BB962C8B-B14F-4D97-AF65-F5344CB8AC3E}">
        <p14:creationId xmlns:p14="http://schemas.microsoft.com/office/powerpoint/2010/main" val="370345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8807-4865-4078-A859-77FD86638F98}"/>
              </a:ext>
            </a:extLst>
          </p:cNvPr>
          <p:cNvSpPr>
            <a:spLocks noGrp="1"/>
          </p:cNvSpPr>
          <p:nvPr>
            <p:ph type="title"/>
          </p:nvPr>
        </p:nvSpPr>
        <p:spPr/>
        <p:txBody>
          <a:bodyPr/>
          <a:lstStyle/>
          <a:p>
            <a:r>
              <a:rPr lang="en-GB" dirty="0"/>
              <a:t>Operation on language </a:t>
            </a:r>
          </a:p>
        </p:txBody>
      </p:sp>
      <p:pic>
        <p:nvPicPr>
          <p:cNvPr id="5" name="Content Placeholder 4">
            <a:extLst>
              <a:ext uri="{FF2B5EF4-FFF2-40B4-BE49-F238E27FC236}">
                <a16:creationId xmlns:a16="http://schemas.microsoft.com/office/drawing/2014/main" id="{7886B674-B7B7-4E44-A3D8-C62ABDFC421A}"/>
              </a:ext>
            </a:extLst>
          </p:cNvPr>
          <p:cNvPicPr>
            <a:picLocks noGrp="1" noChangeAspect="1"/>
          </p:cNvPicPr>
          <p:nvPr>
            <p:ph idx="1"/>
          </p:nvPr>
        </p:nvPicPr>
        <p:blipFill rotWithShape="1">
          <a:blip r:embed="rId2"/>
          <a:srcRect l="6403" t="42101" r="26246" b="24941"/>
          <a:stretch/>
        </p:blipFill>
        <p:spPr>
          <a:xfrm>
            <a:off x="838199" y="1773670"/>
            <a:ext cx="10046905" cy="2765438"/>
          </a:xfrm>
        </p:spPr>
      </p:pic>
      <p:sp>
        <p:nvSpPr>
          <p:cNvPr id="3" name="Date Placeholder 2"/>
          <p:cNvSpPr>
            <a:spLocks noGrp="1"/>
          </p:cNvSpPr>
          <p:nvPr>
            <p:ph type="dt" sz="half" idx="10"/>
          </p:nvPr>
        </p:nvSpPr>
        <p:spPr/>
        <p:txBody>
          <a:bodyPr/>
          <a:lstStyle/>
          <a:p>
            <a:r>
              <a:rPr lang="en-US" smtClean="0"/>
              <a:t>7/11/2021</a:t>
            </a:r>
            <a:endParaRPr lang="en-GB"/>
          </a:p>
        </p:txBody>
      </p:sp>
      <p:sp>
        <p:nvSpPr>
          <p:cNvPr id="4" name="Footer Placeholder 3"/>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10</a:t>
            </a:fld>
            <a:endParaRPr lang="en-GB"/>
          </a:p>
        </p:txBody>
      </p:sp>
    </p:spTree>
    <p:extLst>
      <p:ext uri="{BB962C8B-B14F-4D97-AF65-F5344CB8AC3E}">
        <p14:creationId xmlns:p14="http://schemas.microsoft.com/office/powerpoint/2010/main" val="1633369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96D-4595-4617-B0A8-9765A1C03DE6}"/>
              </a:ext>
            </a:extLst>
          </p:cNvPr>
          <p:cNvSpPr>
            <a:spLocks noGrp="1"/>
          </p:cNvSpPr>
          <p:nvPr>
            <p:ph type="title"/>
          </p:nvPr>
        </p:nvSpPr>
        <p:spPr/>
        <p:txBody>
          <a:bodyPr/>
          <a:lstStyle/>
          <a:p>
            <a:r>
              <a:rPr lang="en-US" b="0" i="0" u="none" strike="noStrike" baseline="0">
                <a:latin typeface="Cambria" panose="02040503050406030204" pitchFamily="18" charset="0"/>
              </a:rPr>
              <a:t>Example</a:t>
            </a:r>
            <a:endParaRPr lang="en-GB"/>
          </a:p>
        </p:txBody>
      </p:sp>
      <p:sp>
        <p:nvSpPr>
          <p:cNvPr id="3" name="Content Placeholder 2">
            <a:extLst>
              <a:ext uri="{FF2B5EF4-FFF2-40B4-BE49-F238E27FC236}">
                <a16:creationId xmlns:a16="http://schemas.microsoft.com/office/drawing/2014/main" id="{7782EE9F-D265-451F-A4BE-D7F976E3A744}"/>
              </a:ext>
            </a:extLst>
          </p:cNvPr>
          <p:cNvSpPr>
            <a:spLocks noGrp="1"/>
          </p:cNvSpPr>
          <p:nvPr>
            <p:ph idx="1"/>
          </p:nvPr>
        </p:nvSpPr>
        <p:spPr/>
        <p:txBody>
          <a:bodyPr>
            <a:normAutofit/>
          </a:bodyPr>
          <a:lstStyle/>
          <a:p>
            <a:pPr algn="l"/>
            <a:r>
              <a:rPr lang="en-US" b="0" i="0" u="none" strike="noStrike" baseline="0" dirty="0">
                <a:latin typeface="Cambria" panose="02040503050406030204" pitchFamily="18" charset="0"/>
              </a:rPr>
              <a:t>: Let L be the set of letters {A, B,……, Z , a, b,……z}</a:t>
            </a:r>
          </a:p>
          <a:p>
            <a:pPr algn="l"/>
            <a:r>
              <a:rPr lang="en-US" b="0" i="0" u="none" strike="noStrike" baseline="0" dirty="0">
                <a:latin typeface="Cambria" panose="02040503050406030204" pitchFamily="18" charset="0"/>
              </a:rPr>
              <a:t>Let D be the set of digits { 0, 1, ….., 9}</a:t>
            </a:r>
          </a:p>
          <a:p>
            <a:pPr algn="l"/>
            <a:r>
              <a:rPr lang="en-US" b="0" i="0" u="none" strike="noStrike" baseline="0" dirty="0">
                <a:latin typeface="Symbol" panose="05050102010706020507" pitchFamily="18" charset="2"/>
              </a:rPr>
              <a:t> </a:t>
            </a:r>
            <a:r>
              <a:rPr lang="en-US" b="0" i="0" u="none" strike="noStrike" baseline="0" dirty="0">
                <a:latin typeface="Cambria" panose="02040503050406030204" pitchFamily="18" charset="0"/>
              </a:rPr>
              <a:t>L U D is the set of letters and digits , i.e. 62 strings of length one.</a:t>
            </a:r>
          </a:p>
          <a:p>
            <a:pPr algn="l"/>
            <a:r>
              <a:rPr lang="en-US" b="0" i="0" u="none" strike="noStrike" baseline="0" dirty="0">
                <a:latin typeface="Symbol" panose="05050102010706020507" pitchFamily="18" charset="2"/>
              </a:rPr>
              <a:t> </a:t>
            </a:r>
            <a:r>
              <a:rPr lang="en-US" b="0" i="0" u="none" strike="noStrike" baseline="0" dirty="0">
                <a:latin typeface="Cambria" panose="02040503050406030204" pitchFamily="18" charset="0"/>
              </a:rPr>
              <a:t>LD is the set of 520 strings of length two. Each string consists of one letter followed by one digit.</a:t>
            </a:r>
          </a:p>
          <a:p>
            <a:pPr algn="l"/>
            <a:r>
              <a:rPr lang="en-US" b="0" i="0" u="none" strike="noStrike" baseline="0" dirty="0">
                <a:latin typeface="Symbol" panose="05050102010706020507" pitchFamily="18" charset="2"/>
              </a:rPr>
              <a:t> </a:t>
            </a:r>
            <a:r>
              <a:rPr lang="en-US" b="0" i="0" u="none" strike="noStrike" baseline="0" dirty="0">
                <a:latin typeface="Cambria" panose="02040503050406030204" pitchFamily="18" charset="0"/>
              </a:rPr>
              <a:t>L4 is the set of all 4 letters.</a:t>
            </a:r>
          </a:p>
          <a:p>
            <a:pPr algn="l"/>
            <a:r>
              <a:rPr lang="en-US" b="0" i="0" u="none" strike="noStrike" baseline="0" dirty="0">
                <a:latin typeface="Symbol" panose="05050102010706020507" pitchFamily="18" charset="2"/>
              </a:rPr>
              <a:t> </a:t>
            </a:r>
            <a:r>
              <a:rPr lang="en-US" b="0" i="0" u="none" strike="noStrike" baseline="0" dirty="0">
                <a:latin typeface="Cambria" panose="02040503050406030204" pitchFamily="18" charset="0"/>
              </a:rPr>
              <a:t>L* is the set of all strings of all letters, including ε, the empty string.</a:t>
            </a:r>
          </a:p>
          <a:p>
            <a:pPr algn="l"/>
            <a:r>
              <a:rPr lang="en-US" b="0" i="0" u="none" strike="noStrike" baseline="0" dirty="0">
                <a:latin typeface="Symbol" panose="05050102010706020507" pitchFamily="18" charset="2"/>
              </a:rPr>
              <a:t> </a:t>
            </a:r>
            <a:r>
              <a:rPr lang="en-US" b="0" i="0" u="none" strike="noStrike" baseline="0" dirty="0">
                <a:latin typeface="Cambria" panose="02040503050406030204" pitchFamily="18" charset="0"/>
              </a:rPr>
              <a:t>D</a:t>
            </a:r>
            <a:r>
              <a:rPr lang="en-US" b="1" i="0" u="none" strike="noStrike" baseline="0" dirty="0">
                <a:latin typeface="Cambria,Bold"/>
              </a:rPr>
              <a:t>+ </a:t>
            </a:r>
            <a:r>
              <a:rPr lang="en-US" b="0" i="0" u="none" strike="noStrike" baseline="0" dirty="0">
                <a:latin typeface="Cambria" panose="02040503050406030204" pitchFamily="18" charset="0"/>
              </a:rPr>
              <a:t>is the string of one or more digits.</a:t>
            </a:r>
          </a:p>
          <a:p>
            <a:pPr marL="0" indent="0" algn="l">
              <a:buNone/>
            </a:pPr>
            <a:endParaRPr lang="en-GB" sz="4000" dirty="0"/>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11</a:t>
            </a:fld>
            <a:endParaRPr lang="en-GB"/>
          </a:p>
        </p:txBody>
      </p:sp>
    </p:spTree>
    <p:extLst>
      <p:ext uri="{BB962C8B-B14F-4D97-AF65-F5344CB8AC3E}">
        <p14:creationId xmlns:p14="http://schemas.microsoft.com/office/powerpoint/2010/main" val="3144785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42848-54CA-45C8-9635-97A8FF8906A7}"/>
              </a:ext>
            </a:extLst>
          </p:cNvPr>
          <p:cNvSpPr>
            <a:spLocks noGrp="1"/>
          </p:cNvSpPr>
          <p:nvPr>
            <p:ph idx="1"/>
          </p:nvPr>
        </p:nvSpPr>
        <p:spPr>
          <a:xfrm>
            <a:off x="588221" y="345481"/>
            <a:ext cx="10515600" cy="4351338"/>
          </a:xfrm>
        </p:spPr>
        <p:txBody>
          <a:bodyPr/>
          <a:lstStyle/>
          <a:p>
            <a:pPr algn="l"/>
            <a:r>
              <a:rPr lang="en-US" b="1" i="0" dirty="0">
                <a:effectLst/>
                <a:latin typeface="Arial" panose="020B0604020202020204" pitchFamily="34" charset="0"/>
              </a:rPr>
              <a:t>Special Symbols</a:t>
            </a:r>
          </a:p>
          <a:p>
            <a:pPr algn="just"/>
            <a:r>
              <a:rPr lang="en-US" b="0" i="0" dirty="0">
                <a:solidFill>
                  <a:srgbClr val="000000"/>
                </a:solidFill>
                <a:effectLst/>
                <a:latin typeface="Arial" panose="020B0604020202020204" pitchFamily="34" charset="0"/>
              </a:rPr>
              <a:t>A typical high-level language contains the following symbols:</a:t>
            </a:r>
            <a:endParaRPr lang="en-GB" b="0" i="0" dirty="0">
              <a:solidFill>
                <a:srgbClr val="000000"/>
              </a:solidFill>
              <a:effectLst/>
              <a:latin typeface="Arial" panose="020B0604020202020204" pitchFamily="34" charset="0"/>
            </a:endParaRPr>
          </a:p>
          <a:p>
            <a:pPr algn="just"/>
            <a:endParaRPr lang="en-US" b="0" i="0"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7B7243E4-3EDF-4FAC-91B2-978F57EFCBDD}"/>
              </a:ext>
            </a:extLst>
          </p:cNvPr>
          <p:cNvPicPr>
            <a:picLocks noChangeAspect="1"/>
          </p:cNvPicPr>
          <p:nvPr/>
        </p:nvPicPr>
        <p:blipFill rotWithShape="1">
          <a:blip r:embed="rId2"/>
          <a:srcRect l="21798" t="24652" r="22249" b="24125"/>
          <a:stretch/>
        </p:blipFill>
        <p:spPr>
          <a:xfrm>
            <a:off x="1366574" y="1440708"/>
            <a:ext cx="9185208" cy="4729848"/>
          </a:xfrm>
          <a:prstGeom prst="rect">
            <a:avLst/>
          </a:prstGeom>
        </p:spPr>
      </p:pic>
      <p:sp>
        <p:nvSpPr>
          <p:cNvPr id="2" name="Date Placeholder 1"/>
          <p:cNvSpPr>
            <a:spLocks noGrp="1"/>
          </p:cNvSpPr>
          <p:nvPr>
            <p:ph type="dt" sz="half" idx="10"/>
          </p:nvPr>
        </p:nvSpPr>
        <p:spPr/>
        <p:txBody>
          <a:bodyPr/>
          <a:lstStyle/>
          <a:p>
            <a:r>
              <a:rPr lang="en-US" smtClean="0"/>
              <a:t>7/11/2021</a:t>
            </a:r>
            <a:endParaRPr lang="en-GB"/>
          </a:p>
        </p:txBody>
      </p:sp>
      <p:sp>
        <p:nvSpPr>
          <p:cNvPr id="4" name="Footer Placeholder 3"/>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12</a:t>
            </a:fld>
            <a:endParaRPr lang="en-GB"/>
          </a:p>
        </p:txBody>
      </p:sp>
    </p:spTree>
    <p:extLst>
      <p:ext uri="{BB962C8B-B14F-4D97-AF65-F5344CB8AC3E}">
        <p14:creationId xmlns:p14="http://schemas.microsoft.com/office/powerpoint/2010/main" val="2410848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7A5C-BD01-4D7C-85D3-0522F62BB463}"/>
              </a:ext>
            </a:extLst>
          </p:cNvPr>
          <p:cNvSpPr>
            <a:spLocks noGrp="1"/>
          </p:cNvSpPr>
          <p:nvPr>
            <p:ph type="title"/>
          </p:nvPr>
        </p:nvSpPr>
        <p:spPr/>
        <p:txBody>
          <a:bodyPr/>
          <a:lstStyle/>
          <a:p>
            <a:r>
              <a:rPr lang="en-US" dirty="0">
                <a:solidFill>
                  <a:srgbClr val="000000"/>
                </a:solidFill>
                <a:latin typeface="Times New Roman" panose="02020603050405020304" pitchFamily="18" charset="0"/>
              </a:rPr>
              <a:t>L</a:t>
            </a:r>
            <a:r>
              <a:rPr lang="en-US" sz="4400" b="0" i="0" u="none" strike="noStrike" baseline="0" dirty="0">
                <a:solidFill>
                  <a:srgbClr val="000000"/>
                </a:solidFill>
                <a:latin typeface="Times New Roman" panose="02020603050405020304" pitchFamily="18" charset="0"/>
              </a:rPr>
              <a:t>exical analyzer </a:t>
            </a:r>
            <a:endParaRPr lang="en-GB" dirty="0"/>
          </a:p>
        </p:txBody>
      </p:sp>
      <p:sp>
        <p:nvSpPr>
          <p:cNvPr id="3" name="Content Placeholder 2">
            <a:extLst>
              <a:ext uri="{FF2B5EF4-FFF2-40B4-BE49-F238E27FC236}">
                <a16:creationId xmlns:a16="http://schemas.microsoft.com/office/drawing/2014/main" id="{65174BC8-4A57-4134-A531-A26476382D27}"/>
              </a:ext>
            </a:extLst>
          </p:cNvPr>
          <p:cNvSpPr>
            <a:spLocks noGrp="1"/>
          </p:cNvSpPr>
          <p:nvPr>
            <p:ph idx="1"/>
          </p:nvPr>
        </p:nvSpPr>
        <p:spPr/>
        <p:txBody>
          <a:bodyPr/>
          <a:lstStyle/>
          <a:p>
            <a:pPr marL="0" indent="0">
              <a:buNone/>
            </a:pPr>
            <a:r>
              <a:rPr lang="en-US" sz="2800" b="0" i="0" u="none" strike="noStrike" baseline="0" dirty="0">
                <a:solidFill>
                  <a:srgbClr val="000000"/>
                </a:solidFill>
                <a:latin typeface="Times New Roman" panose="02020603050405020304" pitchFamily="18" charset="0"/>
              </a:rPr>
              <a:t>The lexical analyzer reads the stream of characters making up the source program and groups the characters into meaningful sequences called lexemes. For each lexeme, the lexical analyzer produces output as a token of the form.</a:t>
            </a:r>
          </a:p>
          <a:p>
            <a:pPr marL="0" indent="0">
              <a:buNone/>
            </a:pPr>
            <a:endParaRPr lang="en-US" sz="2800" dirty="0">
              <a:solidFill>
                <a:srgbClr val="000000"/>
              </a:solidFill>
              <a:latin typeface="Times New Roman" panose="02020603050405020304" pitchFamily="18" charset="0"/>
            </a:endParaRPr>
          </a:p>
          <a:p>
            <a:pPr marL="0" indent="0" algn="ctr">
              <a:buNone/>
            </a:pPr>
            <a:r>
              <a:rPr lang="en-GB" sz="3600" b="1" i="1" u="none" strike="noStrike" baseline="0" dirty="0">
                <a:solidFill>
                  <a:srgbClr val="000000"/>
                </a:solidFill>
                <a:latin typeface="Times New Roman" panose="02020603050405020304" pitchFamily="18" charset="0"/>
              </a:rPr>
              <a:t>&lt;token-name, attribute-value&gt;</a:t>
            </a:r>
            <a:r>
              <a:rPr lang="en-US" sz="2800" b="0" i="0" u="none" strike="noStrike" baseline="0" dirty="0">
                <a:solidFill>
                  <a:srgbClr val="000000"/>
                </a:solidFill>
                <a:latin typeface="Times New Roman" panose="02020603050405020304" pitchFamily="18" charset="0"/>
              </a:rPr>
              <a:t> </a:t>
            </a:r>
          </a:p>
          <a:p>
            <a:r>
              <a:rPr lang="en-US" sz="2800" b="1" i="0" u="none" strike="noStrike" baseline="0" dirty="0">
                <a:solidFill>
                  <a:srgbClr val="000000"/>
                </a:solidFill>
                <a:latin typeface="Times New Roman" panose="02020603050405020304" pitchFamily="18" charset="0"/>
              </a:rPr>
              <a:t>token-name</a:t>
            </a:r>
            <a:r>
              <a:rPr lang="en-US" sz="2800" b="0" i="0" u="none" strike="noStrike" baseline="0" dirty="0">
                <a:solidFill>
                  <a:srgbClr val="000000"/>
                </a:solidFill>
                <a:latin typeface="Times New Roman" panose="02020603050405020304" pitchFamily="18" charset="0"/>
              </a:rPr>
              <a:t> is an abstract symbol that is used during syntax analysis.</a:t>
            </a:r>
          </a:p>
          <a:p>
            <a:r>
              <a:rPr lang="en-US" sz="2800" b="1" i="0" u="none" strike="noStrike" baseline="0" dirty="0">
                <a:solidFill>
                  <a:srgbClr val="000000"/>
                </a:solidFill>
                <a:latin typeface="Times New Roman" panose="02020603050405020304" pitchFamily="18" charset="0"/>
              </a:rPr>
              <a:t>attribute-value</a:t>
            </a:r>
            <a:r>
              <a:rPr lang="en-US" sz="2800" b="0" i="0" u="none" strike="noStrike" baseline="0" dirty="0">
                <a:solidFill>
                  <a:srgbClr val="000000"/>
                </a:solidFill>
                <a:latin typeface="Times New Roman" panose="02020603050405020304" pitchFamily="18" charset="0"/>
              </a:rPr>
              <a:t> points to an entry in the symbol table for this token. </a:t>
            </a:r>
          </a:p>
        </p:txBody>
      </p:sp>
      <p:sp>
        <p:nvSpPr>
          <p:cNvPr id="4" name="Date Placeholder 3"/>
          <p:cNvSpPr>
            <a:spLocks noGrp="1"/>
          </p:cNvSpPr>
          <p:nvPr>
            <p:ph type="dt" sz="half" idx="10"/>
          </p:nvPr>
        </p:nvSpPr>
        <p:spPr/>
        <p:txBody>
          <a:bodyPr/>
          <a:lstStyle/>
          <a:p>
            <a:r>
              <a:rPr lang="en-US" smtClean="0"/>
              <a:t>7/11/2021</a:t>
            </a:r>
            <a:endParaRPr lang="en-GB" dirty="0"/>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2</a:t>
            </a:fld>
            <a:endParaRPr lang="en-GB"/>
          </a:p>
        </p:txBody>
      </p:sp>
    </p:spTree>
    <p:extLst>
      <p:ext uri="{BB962C8B-B14F-4D97-AF65-F5344CB8AC3E}">
        <p14:creationId xmlns:p14="http://schemas.microsoft.com/office/powerpoint/2010/main" val="238812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D465-8C53-43E8-AE99-8D1DD9D5DCB5}"/>
              </a:ext>
            </a:extLst>
          </p:cNvPr>
          <p:cNvSpPr>
            <a:spLocks noGrp="1"/>
          </p:cNvSpPr>
          <p:nvPr>
            <p:ph type="title"/>
          </p:nvPr>
        </p:nvSpPr>
        <p:spPr/>
        <p:txBody>
          <a:bodyPr/>
          <a:lstStyle/>
          <a:p>
            <a:r>
              <a:rPr lang="en-GB" b="1" dirty="0"/>
              <a:t>Interaction between the lexical analyser and the parser</a:t>
            </a:r>
          </a:p>
        </p:txBody>
      </p:sp>
      <p:pic>
        <p:nvPicPr>
          <p:cNvPr id="5" name="Content Placeholder 4">
            <a:extLst>
              <a:ext uri="{FF2B5EF4-FFF2-40B4-BE49-F238E27FC236}">
                <a16:creationId xmlns:a16="http://schemas.microsoft.com/office/drawing/2014/main" id="{A8C2C81C-CF4A-4A6F-88C7-4B9F8DA03C5A}"/>
              </a:ext>
            </a:extLst>
          </p:cNvPr>
          <p:cNvPicPr>
            <a:picLocks noGrp="1" noChangeAspect="1"/>
          </p:cNvPicPr>
          <p:nvPr>
            <p:ph idx="1"/>
          </p:nvPr>
        </p:nvPicPr>
        <p:blipFill rotWithShape="1">
          <a:blip r:embed="rId2"/>
          <a:srcRect l="9105" t="28344" r="11914" b="13754"/>
          <a:stretch/>
        </p:blipFill>
        <p:spPr>
          <a:xfrm>
            <a:off x="736907" y="1624870"/>
            <a:ext cx="11202608" cy="4525950"/>
          </a:xfrm>
        </p:spPr>
      </p:pic>
      <p:sp>
        <p:nvSpPr>
          <p:cNvPr id="3" name="Date Placeholder 2"/>
          <p:cNvSpPr>
            <a:spLocks noGrp="1"/>
          </p:cNvSpPr>
          <p:nvPr>
            <p:ph type="dt" sz="half" idx="10"/>
          </p:nvPr>
        </p:nvSpPr>
        <p:spPr/>
        <p:txBody>
          <a:bodyPr/>
          <a:lstStyle/>
          <a:p>
            <a:r>
              <a:rPr lang="en-US" smtClean="0"/>
              <a:t>7/11/2021</a:t>
            </a:r>
            <a:endParaRPr lang="en-GB"/>
          </a:p>
        </p:txBody>
      </p:sp>
      <p:sp>
        <p:nvSpPr>
          <p:cNvPr id="4" name="Footer Placeholder 3"/>
          <p:cNvSpPr>
            <a:spLocks noGrp="1"/>
          </p:cNvSpPr>
          <p:nvPr>
            <p:ph type="ftr" sz="quarter" idx="11"/>
          </p:nvPr>
        </p:nvSpPr>
        <p:spPr/>
        <p:txBody>
          <a:bodyPr/>
          <a:lstStyle/>
          <a:p>
            <a:r>
              <a:rPr lang="en-GB" smtClean="0"/>
              <a:t>Saja Almodhafar</a:t>
            </a:r>
            <a:endParaRPr lang="en-GB" dirty="0"/>
          </a:p>
        </p:txBody>
      </p:sp>
      <p:sp>
        <p:nvSpPr>
          <p:cNvPr id="6" name="Slide Number Placeholder 5"/>
          <p:cNvSpPr>
            <a:spLocks noGrp="1"/>
          </p:cNvSpPr>
          <p:nvPr>
            <p:ph type="sldNum" sz="quarter" idx="12"/>
          </p:nvPr>
        </p:nvSpPr>
        <p:spPr/>
        <p:txBody>
          <a:bodyPr/>
          <a:lstStyle/>
          <a:p>
            <a:fld id="{D16EE5CE-A649-4A71-B5F1-0AF58BEF01AC}" type="slidenum">
              <a:rPr lang="en-GB" smtClean="0"/>
              <a:t>3</a:t>
            </a:fld>
            <a:endParaRPr lang="en-GB"/>
          </a:p>
        </p:txBody>
      </p:sp>
    </p:spTree>
    <p:extLst>
      <p:ext uri="{BB962C8B-B14F-4D97-AF65-F5344CB8AC3E}">
        <p14:creationId xmlns:p14="http://schemas.microsoft.com/office/powerpoint/2010/main" val="345160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9473-1B0A-4C00-9EBC-D13EEB617C83}"/>
              </a:ext>
            </a:extLst>
          </p:cNvPr>
          <p:cNvSpPr>
            <a:spLocks noGrp="1"/>
          </p:cNvSpPr>
          <p:nvPr>
            <p:ph type="title"/>
          </p:nvPr>
        </p:nvSpPr>
        <p:spPr/>
        <p:txBody>
          <a:bodyPr/>
          <a:lstStyle/>
          <a:p>
            <a:r>
              <a:rPr lang="en-GB" dirty="0"/>
              <a:t>Lexical Analyser tasks</a:t>
            </a:r>
          </a:p>
        </p:txBody>
      </p:sp>
      <p:sp>
        <p:nvSpPr>
          <p:cNvPr id="3" name="Content Placeholder 2">
            <a:extLst>
              <a:ext uri="{FF2B5EF4-FFF2-40B4-BE49-F238E27FC236}">
                <a16:creationId xmlns:a16="http://schemas.microsoft.com/office/drawing/2014/main" id="{45D5A010-F93E-4E67-9CEB-A2F79C45666A}"/>
              </a:ext>
            </a:extLst>
          </p:cNvPr>
          <p:cNvSpPr>
            <a:spLocks noGrp="1"/>
          </p:cNvSpPr>
          <p:nvPr>
            <p:ph idx="1"/>
          </p:nvPr>
        </p:nvSpPr>
        <p:spPr/>
        <p:txBody>
          <a:bodyPr/>
          <a:lstStyle/>
          <a:p>
            <a:pPr marL="514350" indent="-514350">
              <a:buFont typeface="+mj-lt"/>
              <a:buAutoNum type="arabicPeriod"/>
            </a:pPr>
            <a:r>
              <a:rPr lang="en-GB" dirty="0"/>
              <a:t>Deleting comments and spaces.</a:t>
            </a:r>
          </a:p>
          <a:p>
            <a:pPr marL="514350" indent="-514350">
              <a:buFont typeface="+mj-lt"/>
              <a:buAutoNum type="arabicPeriod"/>
            </a:pPr>
            <a:r>
              <a:rPr lang="en-GB" dirty="0"/>
              <a:t>Corelating error messaging (line numbers)</a:t>
            </a:r>
          </a:p>
          <a:p>
            <a:pPr marL="514350" indent="-514350">
              <a:buFont typeface="+mj-lt"/>
              <a:buAutoNum type="arabicPeriod"/>
            </a:pPr>
            <a:r>
              <a:rPr lang="en-GB" dirty="0"/>
              <a:t>Keeping a copy of the source code and error messages (in some compilers)</a:t>
            </a:r>
          </a:p>
          <a:p>
            <a:pPr marL="514350" indent="-514350">
              <a:buFont typeface="+mj-lt"/>
              <a:buAutoNum type="arabicPeriod"/>
            </a:pPr>
            <a:r>
              <a:rPr lang="en-GB" dirty="0"/>
              <a:t>Producing tokens </a:t>
            </a:r>
          </a:p>
          <a:p>
            <a:pPr marL="514350" indent="-514350">
              <a:buFont typeface="+mj-lt"/>
              <a:buAutoNum type="arabicPeriod"/>
            </a:pPr>
            <a:r>
              <a:rPr lang="en-GB" dirty="0"/>
              <a:t>Interaction with </a:t>
            </a:r>
            <a:r>
              <a:rPr lang="en-GB" dirty="0" smtClean="0"/>
              <a:t>symbols </a:t>
            </a:r>
            <a:r>
              <a:rPr lang="en-GB" dirty="0"/>
              <a:t>table</a:t>
            </a:r>
          </a:p>
          <a:p>
            <a:pPr marL="514350" indent="-514350">
              <a:buFont typeface="+mj-lt"/>
              <a:buAutoNum type="arabicPeriod"/>
            </a:pPr>
            <a:endParaRPr lang="en-GB" dirty="0"/>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4</a:t>
            </a:fld>
            <a:endParaRPr lang="en-GB"/>
          </a:p>
        </p:txBody>
      </p:sp>
    </p:spTree>
    <p:extLst>
      <p:ext uri="{BB962C8B-B14F-4D97-AF65-F5344CB8AC3E}">
        <p14:creationId xmlns:p14="http://schemas.microsoft.com/office/powerpoint/2010/main" val="2591184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7831-0652-420B-9593-B88DABCC70F1}"/>
              </a:ext>
            </a:extLst>
          </p:cNvPr>
          <p:cNvSpPr>
            <a:spLocks noGrp="1"/>
          </p:cNvSpPr>
          <p:nvPr>
            <p:ph type="title"/>
          </p:nvPr>
        </p:nvSpPr>
        <p:spPr/>
        <p:txBody>
          <a:bodyPr/>
          <a:lstStyle/>
          <a:p>
            <a:r>
              <a:rPr lang="en-GB" dirty="0"/>
              <a:t>Tokens , Patterns, and Lexemes</a:t>
            </a:r>
          </a:p>
        </p:txBody>
      </p:sp>
      <p:sp>
        <p:nvSpPr>
          <p:cNvPr id="3" name="Content Placeholder 2">
            <a:extLst>
              <a:ext uri="{FF2B5EF4-FFF2-40B4-BE49-F238E27FC236}">
                <a16:creationId xmlns:a16="http://schemas.microsoft.com/office/drawing/2014/main" id="{27A89A83-F108-4933-B417-201951FFE4D7}"/>
              </a:ext>
            </a:extLst>
          </p:cNvPr>
          <p:cNvSpPr>
            <a:spLocks noGrp="1"/>
          </p:cNvSpPr>
          <p:nvPr>
            <p:ph idx="1"/>
          </p:nvPr>
        </p:nvSpPr>
        <p:spPr>
          <a:xfrm>
            <a:off x="838200" y="1690688"/>
            <a:ext cx="10371881" cy="5424609"/>
          </a:xfrm>
        </p:spPr>
        <p:txBody>
          <a:bodyPr/>
          <a:lstStyle/>
          <a:p>
            <a:r>
              <a:rPr lang="en-GB" dirty="0"/>
              <a:t>Token is a pair consisting of a token name and an optional attribute value.  </a:t>
            </a:r>
          </a:p>
          <a:p>
            <a:pPr marL="1371600" lvl="3" indent="0">
              <a:buNone/>
            </a:pPr>
            <a:r>
              <a:rPr lang="en-GB" sz="2400" b="1" i="1" u="none" strike="noStrike" baseline="0" dirty="0">
                <a:solidFill>
                  <a:srgbClr val="000000"/>
                </a:solidFill>
                <a:latin typeface="Times New Roman" panose="02020603050405020304" pitchFamily="18" charset="0"/>
              </a:rPr>
              <a:t>&lt;token-name, attribute-value&gt;</a:t>
            </a:r>
            <a:endParaRPr lang="en-GB" dirty="0"/>
          </a:p>
          <a:p>
            <a:r>
              <a:rPr lang="en-GB" dirty="0"/>
              <a:t> A pattern is the description of the form that the lexeme of the token may take.  For example, the pattern of the keyword is just the sequence of characters that form this word.</a:t>
            </a:r>
          </a:p>
          <a:p>
            <a:endParaRPr lang="en-GB" dirty="0"/>
          </a:p>
          <a:p>
            <a:r>
              <a:rPr lang="en-GB" dirty="0"/>
              <a:t>A Lexeme is a sequence of characters in the source program that matchs the pattern of a token and identified by the lexical analyser as an instant of the token.     </a:t>
            </a:r>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5</a:t>
            </a:fld>
            <a:endParaRPr lang="en-GB"/>
          </a:p>
        </p:txBody>
      </p:sp>
    </p:spTree>
    <p:extLst>
      <p:ext uri="{BB962C8B-B14F-4D97-AF65-F5344CB8AC3E}">
        <p14:creationId xmlns:p14="http://schemas.microsoft.com/office/powerpoint/2010/main" val="425640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AECB-34FA-4CC1-BD0D-EEDD39F6CA69}"/>
              </a:ext>
            </a:extLst>
          </p:cNvPr>
          <p:cNvSpPr>
            <a:spLocks noGrp="1"/>
          </p:cNvSpPr>
          <p:nvPr>
            <p:ph type="title"/>
          </p:nvPr>
        </p:nvSpPr>
        <p:spPr/>
        <p:txBody>
          <a:bodyPr/>
          <a:lstStyle/>
          <a:p>
            <a:r>
              <a:rPr lang="en-GB" dirty="0"/>
              <a:t>Examples of tokens</a:t>
            </a:r>
          </a:p>
        </p:txBody>
      </p:sp>
      <p:pic>
        <p:nvPicPr>
          <p:cNvPr id="5" name="Content Placeholder 4">
            <a:extLst>
              <a:ext uri="{FF2B5EF4-FFF2-40B4-BE49-F238E27FC236}">
                <a16:creationId xmlns:a16="http://schemas.microsoft.com/office/drawing/2014/main" id="{5A33ED55-D94D-4755-A09B-492683BCCB50}"/>
              </a:ext>
            </a:extLst>
          </p:cNvPr>
          <p:cNvPicPr>
            <a:picLocks noGrp="1" noChangeAspect="1"/>
          </p:cNvPicPr>
          <p:nvPr>
            <p:ph idx="1"/>
          </p:nvPr>
        </p:nvPicPr>
        <p:blipFill rotWithShape="1">
          <a:blip r:embed="rId2"/>
          <a:srcRect l="4473" t="37579" r="9394" b="3900"/>
          <a:stretch/>
        </p:blipFill>
        <p:spPr>
          <a:xfrm>
            <a:off x="432564" y="1856570"/>
            <a:ext cx="11095113" cy="4004800"/>
          </a:xfrm>
        </p:spPr>
      </p:pic>
      <p:sp>
        <p:nvSpPr>
          <p:cNvPr id="3" name="Date Placeholder 2"/>
          <p:cNvSpPr>
            <a:spLocks noGrp="1"/>
          </p:cNvSpPr>
          <p:nvPr>
            <p:ph type="dt" sz="half" idx="10"/>
          </p:nvPr>
        </p:nvSpPr>
        <p:spPr/>
        <p:txBody>
          <a:bodyPr/>
          <a:lstStyle/>
          <a:p>
            <a:r>
              <a:rPr lang="en-US" smtClean="0"/>
              <a:t>7/11/2021</a:t>
            </a:r>
            <a:endParaRPr lang="en-GB"/>
          </a:p>
        </p:txBody>
      </p:sp>
      <p:sp>
        <p:nvSpPr>
          <p:cNvPr id="4" name="Footer Placeholder 3"/>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6</a:t>
            </a:fld>
            <a:endParaRPr lang="en-GB"/>
          </a:p>
        </p:txBody>
      </p:sp>
    </p:spTree>
    <p:extLst>
      <p:ext uri="{BB962C8B-B14F-4D97-AF65-F5344CB8AC3E}">
        <p14:creationId xmlns:p14="http://schemas.microsoft.com/office/powerpoint/2010/main" val="248715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6AB2-1863-4F2E-8A71-065A4A2BD195}"/>
              </a:ext>
            </a:extLst>
          </p:cNvPr>
          <p:cNvSpPr>
            <a:spLocks noGrp="1"/>
          </p:cNvSpPr>
          <p:nvPr>
            <p:ph type="title"/>
          </p:nvPr>
        </p:nvSpPr>
        <p:spPr>
          <a:xfrm>
            <a:off x="746102" y="1108480"/>
            <a:ext cx="10515600" cy="273022"/>
          </a:xfrm>
        </p:spPr>
        <p:txBody>
          <a:bodyPr>
            <a:normAutofit fontScale="90000"/>
          </a:bodyPr>
          <a:lstStyle/>
          <a:p>
            <a:pPr algn="l"/>
            <a:r>
              <a:rPr lang="en-GB" b="0" i="0" dirty="0">
                <a:effectLst/>
                <a:latin typeface="Arial" panose="020B0604020202020204" pitchFamily="34" charset="0"/>
              </a:rPr>
              <a:t>Specifications of Tokens</a:t>
            </a:r>
            <a:br>
              <a:rPr lang="en-GB" b="0" i="0" dirty="0">
                <a:effectLst/>
                <a:latin typeface="Arial" panose="020B0604020202020204" pitchFamily="34" charset="0"/>
              </a:rPr>
            </a:br>
            <a:r>
              <a:rPr lang="en-GB" dirty="0"/>
              <a:t/>
            </a:r>
            <a:br>
              <a:rPr lang="en-GB" dirty="0"/>
            </a:br>
            <a:endParaRPr lang="en-GB" dirty="0"/>
          </a:p>
        </p:txBody>
      </p:sp>
      <p:sp>
        <p:nvSpPr>
          <p:cNvPr id="3" name="Content Placeholder 2">
            <a:extLst>
              <a:ext uri="{FF2B5EF4-FFF2-40B4-BE49-F238E27FC236}">
                <a16:creationId xmlns:a16="http://schemas.microsoft.com/office/drawing/2014/main" id="{BD48D6A6-4D25-40EB-B523-FFD974A4B0A2}"/>
              </a:ext>
            </a:extLst>
          </p:cNvPr>
          <p:cNvSpPr>
            <a:spLocks noGrp="1"/>
          </p:cNvSpPr>
          <p:nvPr>
            <p:ph idx="1"/>
          </p:nvPr>
        </p:nvSpPr>
        <p:spPr>
          <a:xfrm>
            <a:off x="746102" y="1480144"/>
            <a:ext cx="10515600" cy="3979674"/>
          </a:xfrm>
        </p:spPr>
        <p:txBody>
          <a:bodyPr/>
          <a:lstStyle/>
          <a:p>
            <a:pPr algn="l"/>
            <a:r>
              <a:rPr lang="en-US" b="1" i="0" dirty="0">
                <a:effectLst/>
                <a:latin typeface="Arial" panose="020B0604020202020204" pitchFamily="34" charset="0"/>
              </a:rPr>
              <a:t>Alphabets</a:t>
            </a:r>
          </a:p>
          <a:p>
            <a:pPr algn="just"/>
            <a:r>
              <a:rPr lang="en-US" b="0" i="0" dirty="0">
                <a:solidFill>
                  <a:srgbClr val="000000"/>
                </a:solidFill>
                <a:effectLst/>
                <a:latin typeface="Arial" panose="020B0604020202020204" pitchFamily="34" charset="0"/>
              </a:rPr>
              <a:t>Any finite set of symbols </a:t>
            </a:r>
          </a:p>
          <a:p>
            <a:pPr lvl="1" algn="just"/>
            <a:r>
              <a:rPr lang="en-US" b="0" i="0" dirty="0">
                <a:solidFill>
                  <a:srgbClr val="000000"/>
                </a:solidFill>
                <a:effectLst/>
                <a:latin typeface="Arial" panose="020B0604020202020204" pitchFamily="34" charset="0"/>
              </a:rPr>
              <a:t>{0,1} is a set of binary alphabets, </a:t>
            </a:r>
          </a:p>
          <a:p>
            <a:pPr lvl="1" algn="just"/>
            <a:r>
              <a:rPr lang="en-US" b="0" i="0" dirty="0">
                <a:solidFill>
                  <a:srgbClr val="000000"/>
                </a:solidFill>
                <a:effectLst/>
                <a:latin typeface="Arial" panose="020B0604020202020204" pitchFamily="34" charset="0"/>
              </a:rPr>
              <a:t>{0,1,2,3,4,5,6,7,8,9,A,B,C,D,E,F} is a set of Hexadecimal alphabets, </a:t>
            </a:r>
          </a:p>
          <a:p>
            <a:pPr lvl="1" algn="just"/>
            <a:r>
              <a:rPr lang="en-US" b="0" i="0" dirty="0">
                <a:solidFill>
                  <a:srgbClr val="000000"/>
                </a:solidFill>
                <a:effectLst/>
                <a:latin typeface="Arial" panose="020B0604020202020204" pitchFamily="34" charset="0"/>
              </a:rPr>
              <a:t>{a-z, A-Z} is a set of English language alphabets.</a:t>
            </a:r>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7</a:t>
            </a:fld>
            <a:endParaRPr lang="en-GB"/>
          </a:p>
        </p:txBody>
      </p:sp>
    </p:spTree>
    <p:extLst>
      <p:ext uri="{BB962C8B-B14F-4D97-AF65-F5344CB8AC3E}">
        <p14:creationId xmlns:p14="http://schemas.microsoft.com/office/powerpoint/2010/main" val="85498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6D7E-F6BA-490D-8D92-98791F5BE4FA}"/>
              </a:ext>
            </a:extLst>
          </p:cNvPr>
          <p:cNvSpPr>
            <a:spLocks noGrp="1"/>
          </p:cNvSpPr>
          <p:nvPr>
            <p:ph type="title"/>
          </p:nvPr>
        </p:nvSpPr>
        <p:spPr/>
        <p:txBody>
          <a:bodyPr>
            <a:normAutofit/>
          </a:bodyPr>
          <a:lstStyle/>
          <a:p>
            <a:r>
              <a:rPr lang="en-GB" b="0" i="0" dirty="0">
                <a:effectLst/>
                <a:latin typeface="Arial" panose="020B0604020202020204" pitchFamily="34" charset="0"/>
              </a:rPr>
              <a:t>Specifications of Tokens</a:t>
            </a:r>
            <a:endParaRPr lang="en-GB" dirty="0"/>
          </a:p>
        </p:txBody>
      </p:sp>
      <p:sp>
        <p:nvSpPr>
          <p:cNvPr id="3" name="Content Placeholder 2">
            <a:extLst>
              <a:ext uri="{FF2B5EF4-FFF2-40B4-BE49-F238E27FC236}">
                <a16:creationId xmlns:a16="http://schemas.microsoft.com/office/drawing/2014/main" id="{D5A38D49-D144-4D42-92E6-746295E157C6}"/>
              </a:ext>
            </a:extLst>
          </p:cNvPr>
          <p:cNvSpPr>
            <a:spLocks noGrp="1"/>
          </p:cNvSpPr>
          <p:nvPr>
            <p:ph idx="1"/>
          </p:nvPr>
        </p:nvSpPr>
        <p:spPr/>
        <p:txBody>
          <a:bodyPr/>
          <a:lstStyle/>
          <a:p>
            <a:pPr algn="l"/>
            <a:r>
              <a:rPr lang="en-US" b="1" i="0" dirty="0">
                <a:effectLst/>
                <a:latin typeface="Arial" panose="020B0604020202020204" pitchFamily="34" charset="0"/>
              </a:rPr>
              <a:t>Strings</a:t>
            </a:r>
          </a:p>
          <a:p>
            <a:pPr algn="just"/>
            <a:r>
              <a:rPr lang="en-US" b="0" i="0" dirty="0">
                <a:solidFill>
                  <a:srgbClr val="000000"/>
                </a:solidFill>
                <a:effectLst/>
                <a:latin typeface="Arial" panose="020B0604020202020204" pitchFamily="34" charset="0"/>
              </a:rPr>
              <a:t>Any finite sequence of alphabets is called a string. </a:t>
            </a:r>
          </a:p>
          <a:p>
            <a:pPr algn="just"/>
            <a:r>
              <a:rPr lang="en-US" b="0" i="0" dirty="0">
                <a:solidFill>
                  <a:srgbClr val="000000"/>
                </a:solidFill>
                <a:effectLst/>
                <a:latin typeface="Arial" panose="020B0604020202020204" pitchFamily="34" charset="0"/>
              </a:rPr>
              <a:t>Length of the string is the total number of occurrence of alphabets, </a:t>
            </a:r>
          </a:p>
          <a:p>
            <a:pPr lvl="1" algn="just"/>
            <a:r>
              <a:rPr lang="en-US" b="0" i="0" dirty="0">
                <a:solidFill>
                  <a:srgbClr val="000000"/>
                </a:solidFill>
                <a:effectLst/>
                <a:latin typeface="Arial" panose="020B0604020202020204" pitchFamily="34" charset="0"/>
              </a:rPr>
              <a:t>e.g., the length of the string </a:t>
            </a:r>
            <a:r>
              <a:rPr lang="en-US" b="0" i="0" dirty="0" err="1">
                <a:solidFill>
                  <a:srgbClr val="000000"/>
                </a:solidFill>
                <a:effectLst/>
                <a:latin typeface="Arial" panose="020B0604020202020204" pitchFamily="34" charset="0"/>
              </a:rPr>
              <a:t>tutorialspoint</a:t>
            </a:r>
            <a:r>
              <a:rPr lang="en-US" b="0" i="0" dirty="0">
                <a:solidFill>
                  <a:srgbClr val="000000"/>
                </a:solidFill>
                <a:effectLst/>
                <a:latin typeface="Arial" panose="020B0604020202020204" pitchFamily="34" charset="0"/>
              </a:rPr>
              <a:t> is 14 and is denoted by |</a:t>
            </a:r>
            <a:r>
              <a:rPr lang="en-US" b="0" i="0" dirty="0" err="1">
                <a:solidFill>
                  <a:srgbClr val="000000"/>
                </a:solidFill>
                <a:effectLst/>
                <a:latin typeface="Arial" panose="020B0604020202020204" pitchFamily="34" charset="0"/>
              </a:rPr>
              <a:t>tutorialspoint</a:t>
            </a:r>
            <a:r>
              <a:rPr lang="en-US" b="0" i="0" dirty="0">
                <a:solidFill>
                  <a:srgbClr val="000000"/>
                </a:solidFill>
                <a:effectLst/>
                <a:latin typeface="Arial" panose="020B0604020202020204" pitchFamily="34" charset="0"/>
              </a:rPr>
              <a:t>| = 14. </a:t>
            </a:r>
          </a:p>
          <a:p>
            <a:pPr algn="just"/>
            <a:r>
              <a:rPr lang="en-US" b="0" i="0" dirty="0">
                <a:solidFill>
                  <a:srgbClr val="000000"/>
                </a:solidFill>
                <a:effectLst/>
                <a:latin typeface="Arial" panose="020B0604020202020204" pitchFamily="34" charset="0"/>
              </a:rPr>
              <a:t>A string having no alphabets, i.e. a string of zero length is known as an empty string and is denoted by ε (epsilon).</a:t>
            </a:r>
          </a:p>
          <a:p>
            <a:endParaRPr lang="en-GB" dirty="0"/>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8</a:t>
            </a:fld>
            <a:endParaRPr lang="en-GB"/>
          </a:p>
        </p:txBody>
      </p:sp>
    </p:spTree>
    <p:extLst>
      <p:ext uri="{BB962C8B-B14F-4D97-AF65-F5344CB8AC3E}">
        <p14:creationId xmlns:p14="http://schemas.microsoft.com/office/powerpoint/2010/main" val="63155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A9A2-0D3B-444F-A45A-3A27644C4DA5}"/>
              </a:ext>
            </a:extLst>
          </p:cNvPr>
          <p:cNvSpPr>
            <a:spLocks noGrp="1"/>
          </p:cNvSpPr>
          <p:nvPr>
            <p:ph type="title"/>
          </p:nvPr>
        </p:nvSpPr>
        <p:spPr/>
        <p:txBody>
          <a:bodyPr/>
          <a:lstStyle/>
          <a:p>
            <a:r>
              <a:rPr lang="en-GB" b="0" i="0">
                <a:effectLst/>
                <a:latin typeface="Arial" panose="020B0604020202020204" pitchFamily="34" charset="0"/>
              </a:rPr>
              <a:t>Specifications of Tokens</a:t>
            </a:r>
            <a:endParaRPr lang="en-GB"/>
          </a:p>
        </p:txBody>
      </p:sp>
      <p:sp>
        <p:nvSpPr>
          <p:cNvPr id="3" name="Content Placeholder 2">
            <a:extLst>
              <a:ext uri="{FF2B5EF4-FFF2-40B4-BE49-F238E27FC236}">
                <a16:creationId xmlns:a16="http://schemas.microsoft.com/office/drawing/2014/main" id="{40F764CD-AE91-42D4-A186-FDFA6770EC3B}"/>
              </a:ext>
            </a:extLst>
          </p:cNvPr>
          <p:cNvSpPr>
            <a:spLocks noGrp="1"/>
          </p:cNvSpPr>
          <p:nvPr>
            <p:ph idx="1"/>
          </p:nvPr>
        </p:nvSpPr>
        <p:spPr/>
        <p:txBody>
          <a:bodyPr/>
          <a:lstStyle/>
          <a:p>
            <a:pPr marL="0" indent="0">
              <a:buNone/>
            </a:pPr>
            <a:r>
              <a:rPr lang="en-GB" dirty="0"/>
              <a:t>Language : set of strings that generated from the alphabetic.</a:t>
            </a:r>
          </a:p>
          <a:p>
            <a:pPr marL="0" indent="0">
              <a:buNone/>
            </a:pPr>
            <a:endParaRPr lang="en-GB" dirty="0"/>
          </a:p>
        </p:txBody>
      </p:sp>
      <p:sp>
        <p:nvSpPr>
          <p:cNvPr id="4" name="Date Placeholder 3"/>
          <p:cNvSpPr>
            <a:spLocks noGrp="1"/>
          </p:cNvSpPr>
          <p:nvPr>
            <p:ph type="dt" sz="half" idx="10"/>
          </p:nvPr>
        </p:nvSpPr>
        <p:spPr/>
        <p:txBody>
          <a:bodyPr/>
          <a:lstStyle/>
          <a:p>
            <a:r>
              <a:rPr lang="en-US" smtClean="0"/>
              <a:t>7/11/2021</a:t>
            </a:r>
            <a:endParaRPr lang="en-GB"/>
          </a:p>
        </p:txBody>
      </p:sp>
      <p:sp>
        <p:nvSpPr>
          <p:cNvPr id="5" name="Footer Placeholder 4"/>
          <p:cNvSpPr>
            <a:spLocks noGrp="1"/>
          </p:cNvSpPr>
          <p:nvPr>
            <p:ph type="ftr" sz="quarter" idx="11"/>
          </p:nvPr>
        </p:nvSpPr>
        <p:spPr/>
        <p:txBody>
          <a:bodyPr/>
          <a:lstStyle/>
          <a:p>
            <a:r>
              <a:rPr lang="en-GB" smtClean="0"/>
              <a:t>Saja Almodhafar</a:t>
            </a:r>
            <a:endParaRPr lang="en-GB"/>
          </a:p>
        </p:txBody>
      </p:sp>
      <p:sp>
        <p:nvSpPr>
          <p:cNvPr id="6" name="Slide Number Placeholder 5"/>
          <p:cNvSpPr>
            <a:spLocks noGrp="1"/>
          </p:cNvSpPr>
          <p:nvPr>
            <p:ph type="sldNum" sz="quarter" idx="12"/>
          </p:nvPr>
        </p:nvSpPr>
        <p:spPr/>
        <p:txBody>
          <a:bodyPr/>
          <a:lstStyle/>
          <a:p>
            <a:fld id="{D16EE5CE-A649-4A71-B5F1-0AF58BEF01AC}" type="slidenum">
              <a:rPr lang="en-GB" smtClean="0"/>
              <a:t>9</a:t>
            </a:fld>
            <a:endParaRPr lang="en-GB"/>
          </a:p>
        </p:txBody>
      </p:sp>
    </p:spTree>
    <p:extLst>
      <p:ext uri="{BB962C8B-B14F-4D97-AF65-F5344CB8AC3E}">
        <p14:creationId xmlns:p14="http://schemas.microsoft.com/office/powerpoint/2010/main" val="143421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34528</TotalTime>
  <Words>550</Words>
  <Application>Microsoft Office PowerPoint</Application>
  <PresentationFormat>Widescreen</PresentationFormat>
  <Paragraphs>86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vt:lpstr>
      <vt:lpstr>Cambria,Bold</vt:lpstr>
      <vt:lpstr>Symbol</vt:lpstr>
      <vt:lpstr>Times New Roman</vt:lpstr>
      <vt:lpstr>Office Theme</vt:lpstr>
      <vt:lpstr>Lexical analyser phase</vt:lpstr>
      <vt:lpstr>Lexical analyzer </vt:lpstr>
      <vt:lpstr>Interaction between the lexical analyser and the parser</vt:lpstr>
      <vt:lpstr>Lexical Analyser tasks</vt:lpstr>
      <vt:lpstr>Tokens , Patterns, and Lexemes</vt:lpstr>
      <vt:lpstr>Examples of tokens</vt:lpstr>
      <vt:lpstr>Specifications of Tokens  </vt:lpstr>
      <vt:lpstr>Specifications of Tokens</vt:lpstr>
      <vt:lpstr>Specifications of Tokens</vt:lpstr>
      <vt:lpstr>Operation on language </vt:lpstr>
      <vt:lpstr>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Processing System &amp;  compiler phases </dc:title>
  <dc:creator>Saja Almodhafar</dc:creator>
  <cp:lastModifiedBy>Maher</cp:lastModifiedBy>
  <cp:revision>30</cp:revision>
  <cp:lastPrinted>2021-11-20T09:46:43Z</cp:lastPrinted>
  <dcterms:created xsi:type="dcterms:W3CDTF">2020-12-20T05:27:58Z</dcterms:created>
  <dcterms:modified xsi:type="dcterms:W3CDTF">2021-11-20T09:53:25Z</dcterms:modified>
</cp:coreProperties>
</file>